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Populatry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Efficiency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Hughe model parameters</a:t>
            </a:r>
            <a:endParaRPr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d97e1de99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d97e1de99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  min</a:t>
            </a:r>
            <a:endParaRPr/>
          </a:p>
        </p:txBody>
      </p:sp>
      <p:sp>
        <p:nvSpPr>
          <p:cNvPr id="228" name="Google Shape;228;gd97e1de990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d97e1de990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d97e1de990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1.30 min</a:t>
            </a:r>
            <a:endParaRPr/>
          </a:p>
        </p:txBody>
      </p:sp>
      <p:sp>
        <p:nvSpPr>
          <p:cNvPr id="244" name="Google Shape;244;gd97e1de990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dcd7e8c03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dcd7e8c03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1.30 min</a:t>
            </a:r>
            <a:endParaRPr/>
          </a:p>
        </p:txBody>
      </p:sp>
      <p:sp>
        <p:nvSpPr>
          <p:cNvPr id="261" name="Google Shape;261;gdcd7e8c03a_0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d1e68170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dd1e68170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273" name="Google Shape;273;gdd1e68170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dd1e681700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dd1e681700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291" name="Google Shape;291;gdd1e681700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d1e681700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dd1e681700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309" name="Google Shape;309;gdd1e681700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dd1e68170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dd1e68170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327" name="Google Shape;327;gdd1e681700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dd1e681700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dd1e681700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345" name="Google Shape;345;gdd1e681700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dd1e681700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dd1e681700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360" name="Google Shape;360;gdd1e681700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dd1e681700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dd1e681700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1min</a:t>
            </a:r>
            <a:endParaRPr/>
          </a:p>
        </p:txBody>
      </p:sp>
      <p:sp>
        <p:nvSpPr>
          <p:cNvPr id="375" name="Google Shape;375;gdd1e681700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97e1de990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d97e1de990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d97e1de990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dcd7e8c03a_0_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dcd7e8c03a_0_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min</a:t>
            </a:r>
            <a:endParaRPr/>
          </a:p>
        </p:txBody>
      </p:sp>
      <p:sp>
        <p:nvSpPr>
          <p:cNvPr id="393" name="Google Shape;393;gdcd7e8c03a_0_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97e1de990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d97e1de990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min</a:t>
            </a:r>
            <a:endParaRPr/>
          </a:p>
        </p:txBody>
      </p:sp>
      <p:sp>
        <p:nvSpPr>
          <p:cNvPr id="405" name="Google Shape;405;gd97e1de990_0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97e1de990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d97e1de990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 min</a:t>
            </a:r>
            <a:endParaRPr/>
          </a:p>
        </p:txBody>
      </p:sp>
      <p:sp>
        <p:nvSpPr>
          <p:cNvPr id="113" name="Google Shape;113;gd97e1de990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97e1de990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d97e1de990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1.30</a:t>
            </a:r>
            <a:endParaRPr/>
          </a:p>
        </p:txBody>
      </p:sp>
      <p:sp>
        <p:nvSpPr>
          <p:cNvPr id="126" name="Google Shape;126;gd97e1de990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d57627b80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dd57627b80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 seconds</a:t>
            </a:r>
            <a:endParaRPr/>
          </a:p>
        </p:txBody>
      </p:sp>
      <p:sp>
        <p:nvSpPr>
          <p:cNvPr id="148" name="Google Shape;148;gdd57627b80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cd7e8c03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dcd7e8c03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</a:t>
            </a:r>
            <a:r>
              <a:rPr lang="en-GB"/>
              <a:t>min</a:t>
            </a:r>
            <a:endParaRPr/>
          </a:p>
        </p:txBody>
      </p:sp>
      <p:sp>
        <p:nvSpPr>
          <p:cNvPr id="160" name="Google Shape;160;gdcd7e8c03a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d97e1de990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d97e1de990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 seconds</a:t>
            </a:r>
            <a:endParaRPr/>
          </a:p>
        </p:txBody>
      </p:sp>
      <p:sp>
        <p:nvSpPr>
          <p:cNvPr id="179" name="Google Shape;179;gd97e1de990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d97e1de990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d97e1de990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 min</a:t>
            </a:r>
            <a:endParaRPr/>
          </a:p>
        </p:txBody>
      </p:sp>
      <p:sp>
        <p:nvSpPr>
          <p:cNvPr id="193" name="Google Shape;193;gd97e1de990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d97e1de990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d97e1de990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 seconds </a:t>
            </a:r>
            <a:endParaRPr/>
          </a:p>
        </p:txBody>
      </p:sp>
      <p:sp>
        <p:nvSpPr>
          <p:cNvPr id="210" name="Google Shape;210;gd97e1de990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0.jpg"/><Relationship Id="rId8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Relationship Id="rId4" Type="http://schemas.openxmlformats.org/officeDocument/2006/relationships/image" Target="../media/image33.png"/><Relationship Id="rId5" Type="http://schemas.openxmlformats.org/officeDocument/2006/relationships/image" Target="../media/image22.jpg"/><Relationship Id="rId6" Type="http://schemas.openxmlformats.org/officeDocument/2006/relationships/image" Target="../media/image26.png"/><Relationship Id="rId7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4.jpg"/><Relationship Id="rId7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15.png"/><Relationship Id="rId5" Type="http://schemas.openxmlformats.org/officeDocument/2006/relationships/image" Target="../media/image14.jpg"/><Relationship Id="rId6" Type="http://schemas.openxmlformats.org/officeDocument/2006/relationships/image" Target="../media/image4.jpg"/><Relationship Id="rId7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32.png"/><Relationship Id="rId7" Type="http://schemas.openxmlformats.org/officeDocument/2006/relationships/image" Target="../media/image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Relationship Id="rId4" Type="http://schemas.openxmlformats.org/officeDocument/2006/relationships/image" Target="../media/image31.png"/><Relationship Id="rId5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Relationship Id="rId4" Type="http://schemas.openxmlformats.org/officeDocument/2006/relationships/image" Target="../media/image28.png"/><Relationship Id="rId5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g"/><Relationship Id="rId4" Type="http://schemas.openxmlformats.org/officeDocument/2006/relationships/image" Target="../media/image29.png"/><Relationship Id="rId5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5.jpg"/><Relationship Id="rId5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1.png"/><Relationship Id="rId5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2.png"/><Relationship Id="rId5" Type="http://schemas.openxmlformats.org/officeDocument/2006/relationships/image" Target="../media/image8.gif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12.png"/><Relationship Id="rId5" Type="http://schemas.openxmlformats.org/officeDocument/2006/relationships/image" Target="../media/image24.gif"/><Relationship Id="rId6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1.png"/><Relationship Id="rId5" Type="http://schemas.openxmlformats.org/officeDocument/2006/relationships/image" Target="../media/image5.jpg"/><Relationship Id="rId6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ctrTitle"/>
          </p:nvPr>
        </p:nvSpPr>
        <p:spPr>
          <a:xfrm>
            <a:off x="399100" y="472500"/>
            <a:ext cx="7652100" cy="10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Communication-Efficient Approaches to Federated Deep Neural Networks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399100" y="1793750"/>
            <a:ext cx="1978500" cy="3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Bachelor’s Thesis</a:t>
            </a:r>
            <a:endParaRPr/>
          </a:p>
        </p:txBody>
      </p:sp>
      <p:pic>
        <p:nvPicPr>
          <p:cNvPr descr="A picture containing drawing&#10;&#10;Description automatically generated" id="91" name="Google Shape;9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399100" y="3201648"/>
            <a:ext cx="5564400" cy="24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By: </a:t>
            </a:r>
            <a:r>
              <a:rPr b="1" i="0" lang="en-GB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Adrian Edward T</a:t>
            </a: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homas </a:t>
            </a:r>
            <a:r>
              <a:rPr b="1" i="0" lang="en-GB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Henkel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adrian.henkel@campus.lmu.de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Supervisor: Reza Nasirigerdeh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reza.nasirigerdeh@tum.de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Advisors: Prof. Dr. Jan Baumbach</a:t>
            </a:r>
            <a:r>
              <a:rPr b="1" i="0" lang="en-GB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i="0" lang="en-GB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Dr. Josch Pauling</a:t>
            </a:r>
            <a:endParaRPr b="1" i="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lang="en-GB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jan.baumbach@uni-hamburg.de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i="0" lang="en-GB" sz="1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josch.pauling@wzw.tum.de</a:t>
            </a:r>
            <a:endParaRPr i="0" sz="1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52956" y="6374987"/>
            <a:ext cx="256852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pic>
        <p:nvPicPr>
          <p:cNvPr descr="A picture containing drawing&#10;&#10;Description automatically generated" id="94" name="Google Shape;9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0638" y="2247487"/>
            <a:ext cx="5130800" cy="4127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3"/>
          <p:cNvCxnSpPr/>
          <p:nvPr/>
        </p:nvCxnSpPr>
        <p:spPr>
          <a:xfrm>
            <a:off x="476550" y="1668250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6" name="Google Shape;9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Simulation framework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231" name="Google Shape;23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2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3" name="Google Shape;23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25" y="1793750"/>
            <a:ext cx="6956138" cy="41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2"/>
          <p:cNvPicPr preferRelativeResize="0"/>
          <p:nvPr/>
        </p:nvPicPr>
        <p:blipFill rotWithShape="1">
          <a:blip r:embed="rId5">
            <a:alphaModFix/>
          </a:blip>
          <a:srcRect b="0" l="0" r="17163" t="0"/>
          <a:stretch/>
        </p:blipFill>
        <p:spPr>
          <a:xfrm>
            <a:off x="8538425" y="4370675"/>
            <a:ext cx="216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7125" y="1936663"/>
            <a:ext cx="2962621" cy="99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4135" y="3107771"/>
            <a:ext cx="2568600" cy="1087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239" name="Google Shape;239;p22"/>
          <p:cNvSpPr txBox="1"/>
          <p:nvPr/>
        </p:nvSpPr>
        <p:spPr>
          <a:xfrm>
            <a:off x="1426538" y="5993188"/>
            <a:ext cx="533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</a:rPr>
              <a:t>Repository: </a:t>
            </a:r>
            <a:r>
              <a:rPr lang="en-GB" sz="1200">
                <a:solidFill>
                  <a:srgbClr val="666666"/>
                </a:solidFill>
              </a:rPr>
              <a:t>https://gitlab.lrz.de/000000000149C8EB/com-eff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40" name="Google Shape;240;p22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3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Datasets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247" name="Google Shape;24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23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9" name="Google Shape;249;p23"/>
          <p:cNvPicPr preferRelativeResize="0"/>
          <p:nvPr/>
        </p:nvPicPr>
        <p:blipFill rotWithShape="1">
          <a:blip r:embed="rId4">
            <a:alphaModFix/>
          </a:blip>
          <a:srcRect b="0" l="8983" r="0" t="0"/>
          <a:stretch/>
        </p:blipFill>
        <p:spPr>
          <a:xfrm>
            <a:off x="4589600" y="3598318"/>
            <a:ext cx="3060001" cy="3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 rotWithShape="1">
          <a:blip r:embed="rId5">
            <a:alphaModFix/>
          </a:blip>
          <a:srcRect b="0" l="2419" r="0" t="0"/>
          <a:stretch/>
        </p:blipFill>
        <p:spPr>
          <a:xfrm>
            <a:off x="8516275" y="1881125"/>
            <a:ext cx="3059999" cy="306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 rotWithShape="1">
          <a:blip r:embed="rId6">
            <a:alphaModFix/>
          </a:blip>
          <a:srcRect b="0" l="7613" r="1642" t="1768"/>
          <a:stretch/>
        </p:blipFill>
        <p:spPr>
          <a:xfrm>
            <a:off x="455675" y="1881125"/>
            <a:ext cx="3060000" cy="30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3"/>
          <p:cNvSpPr txBox="1"/>
          <p:nvPr/>
        </p:nvSpPr>
        <p:spPr>
          <a:xfrm>
            <a:off x="4617500" y="1881125"/>
            <a:ext cx="3182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CIFAR-10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Created 2009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Subset of tiny image DB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60000 samples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32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x 32 px. RGB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10 classes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3"/>
          <p:cNvSpPr txBox="1"/>
          <p:nvPr/>
        </p:nvSpPr>
        <p:spPr>
          <a:xfrm>
            <a:off x="483575" y="4965125"/>
            <a:ext cx="3004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Fashion-MNIST: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Created 2017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Zalando assortment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70000 samples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28 x 28 px. grayscale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10 classes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3"/>
          <p:cNvSpPr txBox="1"/>
          <p:nvPr/>
        </p:nvSpPr>
        <p:spPr>
          <a:xfrm>
            <a:off x="8516275" y="5180825"/>
            <a:ext cx="3182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Colorectal Histology Dataset: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Created 2009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4000 samples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150</a:t>
            </a:r>
            <a:r>
              <a:rPr lang="en-GB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x 150 px. RGB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1400"/>
              <a:buFont typeface="Roboto"/>
              <a:buChar char="-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8 classes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5" name="Google Shape;25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257" name="Google Shape;257;p23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Models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264" name="Google Shape;26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4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24"/>
          <p:cNvSpPr txBox="1"/>
          <p:nvPr/>
        </p:nvSpPr>
        <p:spPr>
          <a:xfrm>
            <a:off x="352950" y="1472075"/>
            <a:ext cx="9460200" cy="44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2CFNN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Two convolutional layers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Two Max-Pooling layers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Dense layer with 512 neurons as penultimate layer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Total of 1,633,370 trainable parameters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3CFNN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Three convolutional layers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Two Max-Pooling layers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Dense layer with 1024 neurons as penultimate layer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Total of 9,878,794 trainable parameters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VGG16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Five blocks of two or three convolutional layers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Convolutional layers are ranging from 64 to 512 filters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○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Total of 65,087,304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7" name="Google Shape;2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4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269" name="Google Shape;269;p24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Accuracy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276" name="Google Shape;27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" name="Google Shape;277;p25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25"/>
          <p:cNvSpPr txBox="1"/>
          <p:nvPr/>
        </p:nvSpPr>
        <p:spPr>
          <a:xfrm>
            <a:off x="432075" y="1344500"/>
            <a:ext cx="3795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quantification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9" name="Google Shape;279;p25"/>
          <p:cNvPicPr preferRelativeResize="0"/>
          <p:nvPr/>
        </p:nvPicPr>
        <p:blipFill rotWithShape="1">
          <a:blip r:embed="rId4">
            <a:alphaModFix/>
          </a:blip>
          <a:srcRect b="-1040" l="0" r="-1153" t="0"/>
          <a:stretch/>
        </p:blipFill>
        <p:spPr>
          <a:xfrm>
            <a:off x="83304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8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5"/>
          <p:cNvSpPr txBox="1"/>
          <p:nvPr/>
        </p:nvSpPr>
        <p:spPr>
          <a:xfrm>
            <a:off x="11569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2CFNN - FMNIST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5"/>
          <p:cNvSpPr txBox="1"/>
          <p:nvPr/>
        </p:nvSpPr>
        <p:spPr>
          <a:xfrm>
            <a:off x="51925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3CFNN - CIFAR-10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25"/>
          <p:cNvSpPr txBox="1"/>
          <p:nvPr/>
        </p:nvSpPr>
        <p:spPr>
          <a:xfrm>
            <a:off x="9791375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VGG16 - CCH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5" name="Google Shape;285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2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5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287" name="Google Shape;287;p25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Accuracy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294" name="Google Shape;2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5" name="Google Shape;295;p26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26"/>
          <p:cNvSpPr txBox="1"/>
          <p:nvPr/>
        </p:nvSpPr>
        <p:spPr>
          <a:xfrm>
            <a:off x="432075" y="1344500"/>
            <a:ext cx="3795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Gradient sparsification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8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0400" y="2462400"/>
            <a:ext cx="3600001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26"/>
          <p:cNvSpPr txBox="1"/>
          <p:nvPr/>
        </p:nvSpPr>
        <p:spPr>
          <a:xfrm>
            <a:off x="11569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2CFNN - FMNIST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51925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3CFNN - CIFAR-10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26"/>
          <p:cNvSpPr txBox="1"/>
          <p:nvPr/>
        </p:nvSpPr>
        <p:spPr>
          <a:xfrm>
            <a:off x="9791375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VGG16 - CCH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2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6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305" name="Google Shape;305;p26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7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Accuracy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312" name="Google Shape;31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27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27"/>
          <p:cNvSpPr txBox="1"/>
          <p:nvPr/>
        </p:nvSpPr>
        <p:spPr>
          <a:xfrm>
            <a:off x="432075" y="1344500"/>
            <a:ext cx="37959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More local updates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1063" y="2463231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8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00" y="246322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7"/>
          <p:cNvSpPr txBox="1"/>
          <p:nvPr/>
        </p:nvSpPr>
        <p:spPr>
          <a:xfrm>
            <a:off x="11569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2CFNN - FMNIST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27"/>
          <p:cNvSpPr txBox="1"/>
          <p:nvPr/>
        </p:nvSpPr>
        <p:spPr>
          <a:xfrm>
            <a:off x="51925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3CFNN - CIFAR-10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1" name="Google Shape;321;p27"/>
          <p:cNvSpPr txBox="1"/>
          <p:nvPr/>
        </p:nvSpPr>
        <p:spPr>
          <a:xfrm>
            <a:off x="9791375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VGG16 - CCH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27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323" name="Google Shape;323;p27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15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Accuracy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330" name="Google Shape;3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28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8"/>
          <p:cNvSpPr txBox="1"/>
          <p:nvPr/>
        </p:nvSpPr>
        <p:spPr>
          <a:xfrm>
            <a:off x="432075" y="1344500"/>
            <a:ext cx="2299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Combinations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04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48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00" y="2462400"/>
            <a:ext cx="3600000" cy="27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8"/>
          <p:cNvSpPr txBox="1"/>
          <p:nvPr/>
        </p:nvSpPr>
        <p:spPr>
          <a:xfrm>
            <a:off x="11569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2CFNN - FMNIST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28"/>
          <p:cNvSpPr txBox="1"/>
          <p:nvPr/>
        </p:nvSpPr>
        <p:spPr>
          <a:xfrm>
            <a:off x="5192550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CFNN - CIFAR-10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9791375" y="5123475"/>
            <a:ext cx="1804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VGG16</a:t>
            </a:r>
            <a:r>
              <a:rPr lang="en-GB" sz="1000">
                <a:latin typeface="Roboto"/>
                <a:ea typeface="Roboto"/>
                <a:cs typeface="Roboto"/>
                <a:sym typeface="Roboto"/>
              </a:rPr>
              <a:t> - CCH</a:t>
            </a:r>
            <a:endParaRPr sz="1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341" name="Google Shape;341;p28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Bandwidth usage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348" name="Google Shape;34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29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00" y="1968125"/>
            <a:ext cx="10080599" cy="335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353" name="Google Shape;353;p29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9"/>
          <p:cNvSpPr/>
          <p:nvPr/>
        </p:nvSpPr>
        <p:spPr>
          <a:xfrm>
            <a:off x="7155175" y="4122425"/>
            <a:ext cx="14478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9"/>
          <p:cNvSpPr/>
          <p:nvPr/>
        </p:nvSpPr>
        <p:spPr>
          <a:xfrm>
            <a:off x="4021450" y="3880800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9"/>
          <p:cNvSpPr/>
          <p:nvPr/>
        </p:nvSpPr>
        <p:spPr>
          <a:xfrm>
            <a:off x="8764900" y="2529350"/>
            <a:ext cx="1514400" cy="698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Bandwidth usage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363" name="Google Shape;36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4" name="Google Shape;364;p30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5" name="Google Shape;36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325" y="1934500"/>
            <a:ext cx="10957752" cy="358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0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368" name="Google Shape;368;p30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0"/>
          <p:cNvSpPr/>
          <p:nvPr/>
        </p:nvSpPr>
        <p:spPr>
          <a:xfrm>
            <a:off x="9660250" y="2509850"/>
            <a:ext cx="1514400" cy="476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"/>
          <p:cNvSpPr/>
          <p:nvPr/>
        </p:nvSpPr>
        <p:spPr>
          <a:xfrm>
            <a:off x="9660250" y="3682213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0"/>
          <p:cNvSpPr/>
          <p:nvPr/>
        </p:nvSpPr>
        <p:spPr>
          <a:xfrm>
            <a:off x="8145850" y="3916275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Results - Bandwidth usage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378" name="Google Shape;3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1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0" name="Google Shape;3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50" y="2095625"/>
            <a:ext cx="10339077" cy="338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383" name="Google Shape;383;p31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3745300" y="2682775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7720975" y="3340000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9235375" y="3340000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>
            <a:off x="9235375" y="3063100"/>
            <a:ext cx="1514400" cy="276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 txBox="1"/>
          <p:nvPr/>
        </p:nvSpPr>
        <p:spPr>
          <a:xfrm>
            <a:off x="8378375" y="3034525"/>
            <a:ext cx="2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1"/>
          <p:cNvSpPr/>
          <p:nvPr/>
        </p:nvSpPr>
        <p:spPr>
          <a:xfrm>
            <a:off x="8694125" y="3189350"/>
            <a:ext cx="28500" cy="9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Agenda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04" name="Google Shape;10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14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4"/>
          <p:cNvSpPr txBox="1"/>
          <p:nvPr>
            <p:ph idx="4294967295" type="body"/>
          </p:nvPr>
        </p:nvSpPr>
        <p:spPr>
          <a:xfrm>
            <a:off x="583425" y="2076200"/>
            <a:ext cx="8361600" cy="352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Introduction</a:t>
            </a:r>
            <a:endParaRPr sz="3000"/>
          </a:p>
          <a:p>
            <a:pPr indent="-406400" lvl="1" marL="9144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800"/>
              <a:buChar char="○"/>
            </a:pPr>
            <a:r>
              <a:rPr lang="en-GB" sz="2800"/>
              <a:t>Deep neural networks</a:t>
            </a:r>
            <a:endParaRPr sz="2800"/>
          </a:p>
          <a:p>
            <a:pPr indent="-406400" lvl="1" marL="9144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800"/>
              <a:buChar char="○"/>
            </a:pPr>
            <a:r>
              <a:rPr lang="en-GB" sz="2800"/>
              <a:t>Federated learning</a:t>
            </a:r>
            <a:endParaRPr sz="2800"/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Communication-efficient approaches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Simulation framework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Datasets and models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Results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  <a:p>
            <a:pPr indent="-4191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rgbClr val="2167B4"/>
              </a:buClr>
              <a:buSzPts val="3000"/>
              <a:buFont typeface="Roboto"/>
              <a:buChar char="●"/>
            </a:pPr>
            <a:r>
              <a:rPr lang="en-GB" sz="3000">
                <a:latin typeface="Roboto"/>
                <a:ea typeface="Roboto"/>
                <a:cs typeface="Roboto"/>
                <a:sym typeface="Roboto"/>
              </a:rPr>
              <a:t>Summary and outlook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7" name="Google Shape;10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109" name="Google Shape;109;p14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Summary 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396" name="Google Shape;39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7" name="Google Shape;397;p32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32"/>
          <p:cNvSpPr txBox="1"/>
          <p:nvPr/>
        </p:nvSpPr>
        <p:spPr>
          <a:xfrm>
            <a:off x="492425" y="1440800"/>
            <a:ext cx="84441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All three approaches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can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significantly save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the network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bandwidth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but also affect the accuracy of the models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More local update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approach is the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most suitable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choice taking communication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efficiency and accuracy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into account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More local update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approach is the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most contributing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approach in the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combination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Combining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the approaches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provides further bandwidth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savings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in comparison with each individual approach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9" name="Google Shape;3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2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401" name="Google Shape;401;p32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 txBox="1"/>
          <p:nvPr>
            <p:ph type="ctrTitle"/>
          </p:nvPr>
        </p:nvSpPr>
        <p:spPr>
          <a:xfrm>
            <a:off x="432075" y="710875"/>
            <a:ext cx="76521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Outlook</a:t>
            </a: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408" name="Google Shape;4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33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33"/>
          <p:cNvSpPr txBox="1"/>
          <p:nvPr/>
        </p:nvSpPr>
        <p:spPr>
          <a:xfrm>
            <a:off x="492425" y="1440800"/>
            <a:ext cx="7887900" cy="31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Roboto"/>
              <a:buChar char="●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Gradient sparsification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Roboto"/>
              <a:buChar char="○"/>
            </a:pPr>
            <a:r>
              <a:rPr lang="en-GB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Multi-threaded implementation (one thread per layer) to improve the sparsification speed	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1" marL="9144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Roboto"/>
              <a:buChar char="○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Server-side sparsification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Roboto"/>
              <a:buChar char="●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Communication-efficient approaches in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Roboto"/>
              <a:buChar char="●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Non-IID label distributions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-368300" lvl="0" marL="914400" rtl="0" algn="l">
              <a:spcBef>
                <a:spcPts val="1000"/>
              </a:spcBef>
              <a:spcAft>
                <a:spcPts val="1000"/>
              </a:spcAft>
              <a:buClr>
                <a:srgbClr val="2167B4"/>
              </a:buClr>
              <a:buSzPts val="2200"/>
              <a:buFont typeface="Roboto"/>
              <a:buChar char="●"/>
            </a:pPr>
            <a:r>
              <a:rPr lang="en-GB" sz="2200">
                <a:latin typeface="Roboto"/>
                <a:ea typeface="Roboto"/>
                <a:cs typeface="Roboto"/>
                <a:sym typeface="Roboto"/>
              </a:rPr>
              <a:t>Imbalanced sample size distributions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1" name="Google Shape;4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33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413" name="Google Shape;413;p33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ctrTitle"/>
          </p:nvPr>
        </p:nvSpPr>
        <p:spPr>
          <a:xfrm>
            <a:off x="432075" y="262850"/>
            <a:ext cx="8775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A typical neural n</a:t>
            </a: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etwork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16" name="Google Shape;1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" name="Google Shape;117;p15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6350" y="2238751"/>
            <a:ext cx="3839475" cy="238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432075" y="1715600"/>
            <a:ext cx="83217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Architecture: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One Input layer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One or multiple hidden layers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One output layer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Training process: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●"/>
            </a:pPr>
            <a:r>
              <a:rPr lang="en-GB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Initiate the model with random weights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Iteratively update the network to minimize a loss function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●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In each iteration: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○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Select a subset of the training data (batch)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200"/>
              <a:buFont typeface="Calibri"/>
              <a:buChar char="○"/>
            </a:pPr>
            <a:r>
              <a:rPr lang="en-GB" sz="2200">
                <a:latin typeface="Calibri"/>
                <a:ea typeface="Calibri"/>
                <a:cs typeface="Calibri"/>
                <a:sym typeface="Calibri"/>
              </a:rPr>
              <a:t>Find updated weights that optimize the loss function of the batch (backpropagation)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5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ctrTitle"/>
          </p:nvPr>
        </p:nvSpPr>
        <p:spPr>
          <a:xfrm>
            <a:off x="421550" y="262850"/>
            <a:ext cx="8775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Federated learning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" name="Google Shape;130;p16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" name="Google Shape;13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674" y="2112250"/>
            <a:ext cx="5614076" cy="38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421550" y="1551750"/>
            <a:ext cx="59820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000"/>
              <a:buFont typeface="Roboto"/>
              <a:buChar char="●"/>
            </a:pP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Multiple clients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train a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global model 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under the coordination of a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central server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trains the model on its local data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Each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client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shares the updated model with the server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computes the global model by taking the weighted average over the updated local models from the clients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b="1" lang="en-GB" sz="2000">
                <a:latin typeface="Roboto"/>
                <a:ea typeface="Roboto"/>
                <a:cs typeface="Roboto"/>
                <a:sym typeface="Roboto"/>
              </a:rPr>
              <a:t>server</a:t>
            </a: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 sends the global model back to the clients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Repeat step 1-4 until the global model converges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3" name="Google Shape;133;p16"/>
          <p:cNvCxnSpPr/>
          <p:nvPr/>
        </p:nvCxnSpPr>
        <p:spPr>
          <a:xfrm>
            <a:off x="8771075" y="1994475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p16"/>
          <p:cNvSpPr/>
          <p:nvPr/>
        </p:nvSpPr>
        <p:spPr>
          <a:xfrm>
            <a:off x="8602775" y="1717575"/>
            <a:ext cx="336600" cy="276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5" name="Google Shape;135;p16"/>
          <p:cNvCxnSpPr/>
          <p:nvPr/>
        </p:nvCxnSpPr>
        <p:spPr>
          <a:xfrm>
            <a:off x="7476375" y="18748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6" name="Google Shape;136;p16"/>
          <p:cNvSpPr/>
          <p:nvPr/>
        </p:nvSpPr>
        <p:spPr>
          <a:xfrm>
            <a:off x="7308075" y="1597950"/>
            <a:ext cx="336600" cy="276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10245225" y="3142650"/>
            <a:ext cx="693900" cy="276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3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38" name="Google Shape;138;p16"/>
          <p:cNvCxnSpPr/>
          <p:nvPr/>
        </p:nvCxnSpPr>
        <p:spPr>
          <a:xfrm>
            <a:off x="10592175" y="3419550"/>
            <a:ext cx="569700" cy="33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10592175" y="3419550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6"/>
          <p:cNvCxnSpPr/>
          <p:nvPr/>
        </p:nvCxnSpPr>
        <p:spPr>
          <a:xfrm rot="10800000">
            <a:off x="9210713" y="5802275"/>
            <a:ext cx="0" cy="29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6"/>
          <p:cNvSpPr/>
          <p:nvPr/>
        </p:nvSpPr>
        <p:spPr>
          <a:xfrm>
            <a:off x="9042400" y="6098075"/>
            <a:ext cx="336600" cy="276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144" name="Google Shape;144;p16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ctrTitle"/>
          </p:nvPr>
        </p:nvSpPr>
        <p:spPr>
          <a:xfrm>
            <a:off x="421550" y="262850"/>
            <a:ext cx="8775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FL -</a:t>
            </a: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 Challenges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51" name="Google Shape;15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17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7"/>
          <p:cNvSpPr txBox="1"/>
          <p:nvPr/>
        </p:nvSpPr>
        <p:spPr>
          <a:xfrm>
            <a:off x="421550" y="1610125"/>
            <a:ext cx="100248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Privacy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lang="en-GB" sz="2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econstruction of the private data from the model parameters is possible in FL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Network communication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A huge amount of traffic might be exchanged over the network in FL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Heterogeneous configurations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Clients with various computational and communication speeds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Non-IID (Independent and Identically Distributed) data across clients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In this work, we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focus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on the </a:t>
            </a: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network communication challenge in deep neural networks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.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156" name="Google Shape;156;p17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/>
          <p:nvPr>
            <p:ph type="ctrTitle"/>
          </p:nvPr>
        </p:nvSpPr>
        <p:spPr>
          <a:xfrm>
            <a:off x="421550" y="262850"/>
            <a:ext cx="87756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FL - Network bandwidth usage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63" name="Google Shape;16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8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18"/>
          <p:cNvSpPr txBox="1"/>
          <p:nvPr/>
        </p:nvSpPr>
        <p:spPr>
          <a:xfrm>
            <a:off x="497375" y="1602450"/>
            <a:ext cx="71508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=  number of clients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Roboto"/>
                <a:ea typeface="Roboto"/>
                <a:cs typeface="Roboto"/>
                <a:sym typeface="Roboto"/>
              </a:rPr>
              <a:t>G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=  number of model parameters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Roboto"/>
                <a:ea typeface="Roboto"/>
                <a:cs typeface="Roboto"/>
                <a:sym typeface="Roboto"/>
              </a:rPr>
              <a:t>L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=  size of each model parameter in bits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3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	=  number of iterations (communication rounds)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π</a:t>
            </a:r>
            <a:r>
              <a:rPr baseline="-25000" lang="en-GB" sz="2300">
                <a:latin typeface="Roboto"/>
                <a:ea typeface="Roboto"/>
                <a:cs typeface="Roboto"/>
                <a:sym typeface="Roboto"/>
              </a:rPr>
              <a:t>C	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=  network bandwidth usage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6" name="Google Shape;166;p18"/>
          <p:cNvCxnSpPr/>
          <p:nvPr/>
        </p:nvCxnSpPr>
        <p:spPr>
          <a:xfrm>
            <a:off x="6498250" y="2369100"/>
            <a:ext cx="680100" cy="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 \pi_{C} = 2 \cdot K \cdot G \cdot L \cdot N" id="167" name="Google Shape;167;p18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950" y="2119325"/>
            <a:ext cx="4544200" cy="50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538675" y="3957725"/>
            <a:ext cx="6434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Communication-efficient approaches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Gradient quantification (   L)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Gradient sparsification (   G)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○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More local updates (  N)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1" name="Google Shape;171;p18"/>
          <p:cNvCxnSpPr/>
          <p:nvPr/>
        </p:nvCxnSpPr>
        <p:spPr>
          <a:xfrm flipH="1">
            <a:off x="4807550" y="4853400"/>
            <a:ext cx="3600" cy="23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8"/>
          <p:cNvCxnSpPr/>
          <p:nvPr/>
        </p:nvCxnSpPr>
        <p:spPr>
          <a:xfrm flipH="1">
            <a:off x="4807550" y="4507300"/>
            <a:ext cx="3600" cy="23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8"/>
          <p:cNvCxnSpPr/>
          <p:nvPr/>
        </p:nvCxnSpPr>
        <p:spPr>
          <a:xfrm flipH="1">
            <a:off x="4306175" y="5147875"/>
            <a:ext cx="3600" cy="232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8"/>
          <p:cNvSpPr txBox="1"/>
          <p:nvPr/>
        </p:nvSpPr>
        <p:spPr>
          <a:xfrm>
            <a:off x="8326850" y="3957725"/>
            <a:ext cx="2594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Example: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K = 50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G = 1.000.000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L = 32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N = 200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300">
                <a:latin typeface="Roboto"/>
                <a:ea typeface="Roboto"/>
                <a:cs typeface="Roboto"/>
                <a:sym typeface="Roboto"/>
              </a:rPr>
              <a:t>≈ 80GB</a:t>
            </a:r>
            <a:endParaRPr b="1"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18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ctrTitle"/>
          </p:nvPr>
        </p:nvSpPr>
        <p:spPr>
          <a:xfrm>
            <a:off x="432075" y="710875"/>
            <a:ext cx="8490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Gradient quantification (GQ)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82" name="Google Shape;18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19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\pi_{GQ} = 2 \cdot K \cdot G \cdot \frac{L}{2} \cdot N = \frac{\pi_{C}}{2}" id="184" name="Google Shape;184;p19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725" y="4101529"/>
            <a:ext cx="61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 txBox="1"/>
          <p:nvPr/>
        </p:nvSpPr>
        <p:spPr>
          <a:xfrm>
            <a:off x="486375" y="1631300"/>
            <a:ext cx="73407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Default size of a parameter is 32 bits (L=32)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Reduce the size of each 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parameter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to 16 bits before sending the model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The gradients are re-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transformed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into 32-bit representation before training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19"/>
          <p:cNvPicPr preferRelativeResize="0"/>
          <p:nvPr/>
        </p:nvPicPr>
        <p:blipFill rotWithShape="1">
          <a:blip r:embed="rId5">
            <a:alphaModFix/>
          </a:blip>
          <a:srcRect b="18917" l="12820" r="49305" t="18917"/>
          <a:stretch/>
        </p:blipFill>
        <p:spPr>
          <a:xfrm>
            <a:off x="8627625" y="2321775"/>
            <a:ext cx="2807501" cy="259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9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189" name="Google Shape;189;p19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0"/>
          <p:cNvSpPr txBox="1"/>
          <p:nvPr>
            <p:ph type="ctrTitle"/>
          </p:nvPr>
        </p:nvSpPr>
        <p:spPr>
          <a:xfrm>
            <a:off x="432075" y="710875"/>
            <a:ext cx="91518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Gradient sparsification (GS)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196" name="Google Shape;1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0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0"/>
          <p:cNvSpPr txBox="1"/>
          <p:nvPr/>
        </p:nvSpPr>
        <p:spPr>
          <a:xfrm>
            <a:off x="432075" y="1344500"/>
            <a:ext cx="41478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\pi_{GS}(P) = ( \frac{\sum_{i=1}^{N} \frac{F_{i}^{server}}{100}}{2N} + \frac{\sum_{j=1}^{K} \sum_{i=1}^{N}\frac{F_{i}^{j}}{100}}{2K \cdot N} + \frac{1}{L}) \cdot \pi_{C}" id="199" name="Google Shape;199;p2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375" y="4746475"/>
            <a:ext cx="72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0"/>
          <p:cNvSpPr txBox="1"/>
          <p:nvPr/>
        </p:nvSpPr>
        <p:spPr>
          <a:xfrm>
            <a:off x="576100" y="1906500"/>
            <a:ext cx="67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0"/>
          <p:cNvSpPr txBox="1"/>
          <p:nvPr/>
        </p:nvSpPr>
        <p:spPr>
          <a:xfrm>
            <a:off x="486375" y="1735463"/>
            <a:ext cx="73407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A model might be 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over-parameterized</a:t>
            </a: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Calculate the difference between the global model and the updated model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Eliminate all parameters under a Percentile P and determine their positions from a binary matrix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Send the sparse model and the binary matrix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0"/>
          <p:cNvPicPr preferRelativeResize="0"/>
          <p:nvPr/>
        </p:nvPicPr>
        <p:blipFill rotWithShape="1">
          <a:blip r:embed="rId5">
            <a:alphaModFix/>
          </a:blip>
          <a:srcRect b="0" l="13234" r="49409" t="0"/>
          <a:stretch/>
        </p:blipFill>
        <p:spPr>
          <a:xfrm>
            <a:off x="8516900" y="1344500"/>
            <a:ext cx="3078926" cy="4640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0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205" name="Google Shape;205;p20"/>
          <p:cNvSpPr txBox="1"/>
          <p:nvPr/>
        </p:nvSpPr>
        <p:spPr>
          <a:xfrm>
            <a:off x="8615609" y="5543675"/>
            <a:ext cx="288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Parameter after training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8B32D"/>
                </a:solidFill>
                <a:latin typeface="Calibri"/>
                <a:ea typeface="Calibri"/>
                <a:cs typeface="Calibri"/>
                <a:sym typeface="Calibri"/>
              </a:rPr>
              <a:t>Parameter over the percentile</a:t>
            </a:r>
            <a:endParaRPr>
              <a:solidFill>
                <a:srgbClr val="48B32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Old parameters of the global model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0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"/>
          <p:cNvSpPr txBox="1"/>
          <p:nvPr>
            <p:ph type="ctrTitle"/>
          </p:nvPr>
        </p:nvSpPr>
        <p:spPr>
          <a:xfrm>
            <a:off x="432075" y="710875"/>
            <a:ext cx="8868300" cy="540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More local updates (MU)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picture containing drawing&#10;&#10;Description automatically generated" id="213" name="Google Shape;21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435" y="710887"/>
            <a:ext cx="1804390" cy="5804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4" name="Google Shape;214;p21"/>
          <p:cNvCxnSpPr/>
          <p:nvPr/>
        </p:nvCxnSpPr>
        <p:spPr>
          <a:xfrm>
            <a:off x="432075" y="1291325"/>
            <a:ext cx="7449300" cy="13200"/>
          </a:xfrm>
          <a:prstGeom prst="straightConnector1">
            <a:avLst/>
          </a:prstGeom>
          <a:noFill/>
          <a:ln cap="flat" cmpd="sng" w="19050">
            <a:solidFill>
              <a:srgbClr val="2167B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" name="Google Shape;215;p21"/>
          <p:cNvSpPr txBox="1"/>
          <p:nvPr/>
        </p:nvSpPr>
        <p:spPr>
          <a:xfrm>
            <a:off x="432075" y="1344500"/>
            <a:ext cx="48567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descr="    \pi_{MU} = 2 \cdot K \cdot G \cdot L \cdot N^{\prime} = \frac{N^{\prime}}{N} \cdot \pi_{C}" id="216" name="Google Shape;216;p21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00" y="4027270"/>
            <a:ext cx="6120000" cy="7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462550" y="1695500"/>
            <a:ext cx="73407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Typically the number of local updates (E) is one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Increase of the local updates in one iteration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1000"/>
              </a:spcBef>
              <a:spcAft>
                <a:spcPts val="0"/>
              </a:spcAft>
              <a:buClr>
                <a:srgbClr val="2167B4"/>
              </a:buClr>
              <a:buSzPts val="2300"/>
              <a:buFont typeface="Roboto"/>
              <a:buChar char="●"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Faster convergence of the global model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-GB" sz="2300">
                <a:latin typeface="Roboto"/>
                <a:ea typeface="Roboto"/>
                <a:cs typeface="Roboto"/>
                <a:sym typeface="Roboto"/>
              </a:rPr>
              <a:t>-&gt;  less iterations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7075" y="2385575"/>
            <a:ext cx="4141175" cy="28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1"/>
          <p:cNvSpPr/>
          <p:nvPr/>
        </p:nvSpPr>
        <p:spPr>
          <a:xfrm>
            <a:off x="7968175" y="2385575"/>
            <a:ext cx="438000" cy="400800"/>
          </a:xfrm>
          <a:prstGeom prst="arc">
            <a:avLst>
              <a:gd fmla="val 4461335" name="adj1"/>
              <a:gd fmla="val 1146354" name="adj2"/>
            </a:avLst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>
            <a:off x="7968175" y="3228600"/>
            <a:ext cx="438000" cy="400800"/>
          </a:xfrm>
          <a:prstGeom prst="arc">
            <a:avLst>
              <a:gd fmla="val 4461335" name="adj1"/>
              <a:gd fmla="val 1146354" name="adj2"/>
            </a:avLst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7968175" y="4142175"/>
            <a:ext cx="438000" cy="400800"/>
          </a:xfrm>
          <a:prstGeom prst="arc">
            <a:avLst>
              <a:gd fmla="val 3835230" name="adj1"/>
              <a:gd fmla="val 1146354" name="adj2"/>
            </a:avLst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49781" y="1386962"/>
            <a:ext cx="846043" cy="4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352956" y="6374987"/>
            <a:ext cx="2568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©2021 Technical University of Munich</a:t>
            </a:r>
            <a:endParaRPr/>
          </a:p>
        </p:txBody>
      </p:sp>
      <p:sp>
        <p:nvSpPr>
          <p:cNvPr id="224" name="Google Shape;224;p21" title="pageNumber"/>
          <p:cNvSpPr txBox="1"/>
          <p:nvPr/>
        </p:nvSpPr>
        <p:spPr>
          <a:xfrm>
            <a:off x="10922000" y="6350000"/>
            <a:ext cx="1269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r>
              <a:rPr b="1" lang="en-GB" sz="15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 b="1" sz="15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